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66" r:id="rId3"/>
    <p:sldId id="259" r:id="rId4"/>
    <p:sldId id="261" r:id="rId5"/>
    <p:sldId id="262" r:id="rId6"/>
    <p:sldId id="258" r:id="rId7"/>
    <p:sldId id="264" r:id="rId8"/>
    <p:sldId id="263" r:id="rId9"/>
    <p:sldId id="257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3B54"/>
    <a:srgbClr val="1356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979"/>
    <p:restoredTop sz="94719"/>
  </p:normalViewPr>
  <p:slideViewPr>
    <p:cSldViewPr snapToGrid="0">
      <p:cViewPr varScale="1">
        <p:scale>
          <a:sx n="111" d="100"/>
          <a:sy n="111" d="100"/>
        </p:scale>
        <p:origin x="248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B05209-2E63-4CDC-A261-83501F0B7D5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6B20027C-51E8-413C-97A0-41499E99CC96}">
      <dgm:prSet/>
      <dgm:spPr/>
      <dgm:t>
        <a:bodyPr/>
        <a:lstStyle/>
        <a:p>
          <a:r>
            <a:rPr kumimoji="1" lang="en-AU"/>
            <a:t>To develop an analytical tool that cater to individuals interested in forex trading, economic research, or financial market education </a:t>
          </a:r>
          <a:endParaRPr lang="en-US"/>
        </a:p>
      </dgm:t>
    </dgm:pt>
    <dgm:pt modelId="{EA38EA8A-8C22-475B-8D1B-93FEEC3BAA3E}" type="parTrans" cxnId="{E6F5F4BE-7354-48BC-B996-675B63CE7D2A}">
      <dgm:prSet/>
      <dgm:spPr/>
      <dgm:t>
        <a:bodyPr/>
        <a:lstStyle/>
        <a:p>
          <a:endParaRPr lang="en-US"/>
        </a:p>
      </dgm:t>
    </dgm:pt>
    <dgm:pt modelId="{E75203E0-9272-493A-9609-EBE59BDF1C67}" type="sibTrans" cxnId="{E6F5F4BE-7354-48BC-B996-675B63CE7D2A}">
      <dgm:prSet/>
      <dgm:spPr/>
      <dgm:t>
        <a:bodyPr/>
        <a:lstStyle/>
        <a:p>
          <a:endParaRPr lang="en-US"/>
        </a:p>
      </dgm:t>
    </dgm:pt>
    <dgm:pt modelId="{2C066D34-DD0D-4E79-8745-394CF39E2BC4}">
      <dgm:prSet/>
      <dgm:spPr/>
      <dgm:t>
        <a:bodyPr/>
        <a:lstStyle/>
        <a:p>
          <a:r>
            <a:rPr lang="en-AU" b="0" i="0"/>
            <a:t>Financial Crisis Impact Assessment</a:t>
          </a:r>
          <a:endParaRPr lang="en-US"/>
        </a:p>
      </dgm:t>
    </dgm:pt>
    <dgm:pt modelId="{2879C5EB-2C6A-4E62-810D-AF6013A5C290}" type="parTrans" cxnId="{CD06D5EE-1B53-4321-B1EA-957B2886C98A}">
      <dgm:prSet/>
      <dgm:spPr/>
      <dgm:t>
        <a:bodyPr/>
        <a:lstStyle/>
        <a:p>
          <a:endParaRPr lang="en-US"/>
        </a:p>
      </dgm:t>
    </dgm:pt>
    <dgm:pt modelId="{85D34E3F-4A87-43A7-A496-6DDB2189B671}" type="sibTrans" cxnId="{CD06D5EE-1B53-4321-B1EA-957B2886C98A}">
      <dgm:prSet/>
      <dgm:spPr/>
      <dgm:t>
        <a:bodyPr/>
        <a:lstStyle/>
        <a:p>
          <a:endParaRPr lang="en-US"/>
        </a:p>
      </dgm:t>
    </dgm:pt>
    <dgm:pt modelId="{85550A84-67BA-47A7-9332-2ADE5DE21DA7}">
      <dgm:prSet/>
      <dgm:spPr/>
      <dgm:t>
        <a:bodyPr/>
        <a:lstStyle/>
        <a:p>
          <a:r>
            <a:rPr lang="en-AU" b="0" i="0"/>
            <a:t>Historical Trend Analysis</a:t>
          </a:r>
          <a:endParaRPr lang="en-US"/>
        </a:p>
      </dgm:t>
    </dgm:pt>
    <dgm:pt modelId="{17D0D8EA-B249-4C02-B3BD-4B18EFEA5C3F}" type="parTrans" cxnId="{328B73D1-58DE-460A-B186-6232129DBD11}">
      <dgm:prSet/>
      <dgm:spPr/>
      <dgm:t>
        <a:bodyPr/>
        <a:lstStyle/>
        <a:p>
          <a:endParaRPr lang="en-US"/>
        </a:p>
      </dgm:t>
    </dgm:pt>
    <dgm:pt modelId="{1ECD9492-6184-4205-9ACA-9F42F4DE4171}" type="sibTrans" cxnId="{328B73D1-58DE-460A-B186-6232129DBD11}">
      <dgm:prSet/>
      <dgm:spPr/>
      <dgm:t>
        <a:bodyPr/>
        <a:lstStyle/>
        <a:p>
          <a:endParaRPr lang="en-US"/>
        </a:p>
      </dgm:t>
    </dgm:pt>
    <dgm:pt modelId="{FC0D78F5-292A-45ED-8C38-2AB1F217F982}">
      <dgm:prSet/>
      <dgm:spPr/>
      <dgm:t>
        <a:bodyPr/>
        <a:lstStyle/>
        <a:p>
          <a:r>
            <a:rPr lang="en-AU" b="0" i="0"/>
            <a:t>Real-time Currency Strength Analysis</a:t>
          </a:r>
          <a:endParaRPr lang="en-US"/>
        </a:p>
      </dgm:t>
    </dgm:pt>
    <dgm:pt modelId="{90DEF606-0FC4-4266-8BB8-15EC1A6EB73E}" type="parTrans" cxnId="{4CEA863A-E495-40D5-9380-4BF0BAA734E1}">
      <dgm:prSet/>
      <dgm:spPr/>
      <dgm:t>
        <a:bodyPr/>
        <a:lstStyle/>
        <a:p>
          <a:endParaRPr lang="en-US"/>
        </a:p>
      </dgm:t>
    </dgm:pt>
    <dgm:pt modelId="{F62500AB-E775-4A00-8CE5-2800010D982E}" type="sibTrans" cxnId="{4CEA863A-E495-40D5-9380-4BF0BAA734E1}">
      <dgm:prSet/>
      <dgm:spPr/>
      <dgm:t>
        <a:bodyPr/>
        <a:lstStyle/>
        <a:p>
          <a:endParaRPr lang="en-US"/>
        </a:p>
      </dgm:t>
    </dgm:pt>
    <dgm:pt modelId="{4C02E9E5-FDCB-4CBF-BE38-62E8FC14603C}">
      <dgm:prSet/>
      <dgm:spPr/>
      <dgm:t>
        <a:bodyPr/>
        <a:lstStyle/>
        <a:p>
          <a:r>
            <a:rPr kumimoji="1" lang="en-AU"/>
            <a:t>Using the Exchange Rate API to get data resources</a:t>
          </a:r>
          <a:endParaRPr lang="en-US"/>
        </a:p>
      </dgm:t>
    </dgm:pt>
    <dgm:pt modelId="{7C787354-8DA8-4A50-A08D-B8A8C95AE604}" type="parTrans" cxnId="{9233AABF-5A24-47EF-BB59-EE096B211E76}">
      <dgm:prSet/>
      <dgm:spPr/>
      <dgm:t>
        <a:bodyPr/>
        <a:lstStyle/>
        <a:p>
          <a:endParaRPr lang="en-US"/>
        </a:p>
      </dgm:t>
    </dgm:pt>
    <dgm:pt modelId="{6896C982-4283-4E60-9C74-25C186671932}" type="sibTrans" cxnId="{9233AABF-5A24-47EF-BB59-EE096B211E76}">
      <dgm:prSet/>
      <dgm:spPr/>
      <dgm:t>
        <a:bodyPr/>
        <a:lstStyle/>
        <a:p>
          <a:endParaRPr lang="en-US"/>
        </a:p>
      </dgm:t>
    </dgm:pt>
    <dgm:pt modelId="{71DDCA52-D0B4-4FD8-AF97-AB2CF2EAF4EB}">
      <dgm:prSet/>
      <dgm:spPr/>
      <dgm:t>
        <a:bodyPr/>
        <a:lstStyle/>
        <a:p>
          <a:r>
            <a:rPr kumimoji="1" lang="en-AU"/>
            <a:t>https://v6.exchangerate-api.com/v6/api-key</a:t>
          </a:r>
          <a:endParaRPr lang="en-US"/>
        </a:p>
      </dgm:t>
    </dgm:pt>
    <dgm:pt modelId="{8638223C-67AD-48EF-8B04-64DEF44B06F1}" type="parTrans" cxnId="{5DE46291-F18C-4DE7-BC7D-E21A939982A8}">
      <dgm:prSet/>
      <dgm:spPr/>
      <dgm:t>
        <a:bodyPr/>
        <a:lstStyle/>
        <a:p>
          <a:endParaRPr lang="en-US"/>
        </a:p>
      </dgm:t>
    </dgm:pt>
    <dgm:pt modelId="{3832A00E-8833-4E4B-8F67-CB16B7F462DB}" type="sibTrans" cxnId="{5DE46291-F18C-4DE7-BC7D-E21A939982A8}">
      <dgm:prSet/>
      <dgm:spPr/>
      <dgm:t>
        <a:bodyPr/>
        <a:lstStyle/>
        <a:p>
          <a:endParaRPr lang="en-US"/>
        </a:p>
      </dgm:t>
    </dgm:pt>
    <dgm:pt modelId="{52098BC0-76BB-4CE2-8907-B4BC4360E9B4}" type="pres">
      <dgm:prSet presAssocID="{E0B05209-2E63-4CDC-A261-83501F0B7D52}" presName="root" presStyleCnt="0">
        <dgm:presLayoutVars>
          <dgm:dir/>
          <dgm:resizeHandles val="exact"/>
        </dgm:presLayoutVars>
      </dgm:prSet>
      <dgm:spPr/>
    </dgm:pt>
    <dgm:pt modelId="{F6DFBA7E-EF69-4C45-BF54-96E162524D17}" type="pres">
      <dgm:prSet presAssocID="{6B20027C-51E8-413C-97A0-41499E99CC96}" presName="compNode" presStyleCnt="0"/>
      <dgm:spPr/>
    </dgm:pt>
    <dgm:pt modelId="{228E11BD-35BB-4714-A422-5F3AE7910D9D}" type="pres">
      <dgm:prSet presAssocID="{6B20027C-51E8-413C-97A0-41499E99CC96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siness Growth"/>
        </a:ext>
      </dgm:extLst>
    </dgm:pt>
    <dgm:pt modelId="{DA3180CF-DEF2-4A89-B9CD-C79FDAC83012}" type="pres">
      <dgm:prSet presAssocID="{6B20027C-51E8-413C-97A0-41499E99CC96}" presName="spaceRect" presStyleCnt="0"/>
      <dgm:spPr/>
    </dgm:pt>
    <dgm:pt modelId="{47E595B1-5A2C-459C-93C1-1F08B18FD4D0}" type="pres">
      <dgm:prSet presAssocID="{6B20027C-51E8-413C-97A0-41499E99CC96}" presName="textRect" presStyleLbl="revTx" presStyleIdx="0" presStyleCnt="6">
        <dgm:presLayoutVars>
          <dgm:chMax val="1"/>
          <dgm:chPref val="1"/>
        </dgm:presLayoutVars>
      </dgm:prSet>
      <dgm:spPr/>
    </dgm:pt>
    <dgm:pt modelId="{C5D80EDA-71BB-4B5C-85DA-53C96D8072F0}" type="pres">
      <dgm:prSet presAssocID="{E75203E0-9272-493A-9609-EBE59BDF1C67}" presName="sibTrans" presStyleCnt="0"/>
      <dgm:spPr/>
    </dgm:pt>
    <dgm:pt modelId="{5495DA6D-D95B-4B9E-814E-B52FB33FF7C9}" type="pres">
      <dgm:prSet presAssocID="{2C066D34-DD0D-4E79-8745-394CF39E2BC4}" presName="compNode" presStyleCnt="0"/>
      <dgm:spPr/>
    </dgm:pt>
    <dgm:pt modelId="{9616C11B-BF65-4B2D-B17E-F94556881874}" type="pres">
      <dgm:prSet presAssocID="{2C066D34-DD0D-4E79-8745-394CF39E2BC4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wnward trend"/>
        </a:ext>
      </dgm:extLst>
    </dgm:pt>
    <dgm:pt modelId="{3C8DA015-B29F-46B5-B0CD-7B721B265724}" type="pres">
      <dgm:prSet presAssocID="{2C066D34-DD0D-4E79-8745-394CF39E2BC4}" presName="spaceRect" presStyleCnt="0"/>
      <dgm:spPr/>
    </dgm:pt>
    <dgm:pt modelId="{C4651C22-CF61-4DE9-9730-DE7A2E9ECDAE}" type="pres">
      <dgm:prSet presAssocID="{2C066D34-DD0D-4E79-8745-394CF39E2BC4}" presName="textRect" presStyleLbl="revTx" presStyleIdx="1" presStyleCnt="6">
        <dgm:presLayoutVars>
          <dgm:chMax val="1"/>
          <dgm:chPref val="1"/>
        </dgm:presLayoutVars>
      </dgm:prSet>
      <dgm:spPr/>
    </dgm:pt>
    <dgm:pt modelId="{DAE3BFB8-8202-40BE-85B5-AFFF63074C3F}" type="pres">
      <dgm:prSet presAssocID="{85D34E3F-4A87-43A7-A496-6DDB2189B671}" presName="sibTrans" presStyleCnt="0"/>
      <dgm:spPr/>
    </dgm:pt>
    <dgm:pt modelId="{5B9A10D5-328F-4972-B8E6-BDCBB799CFDD}" type="pres">
      <dgm:prSet presAssocID="{85550A84-67BA-47A7-9332-2ADE5DE21DA7}" presName="compNode" presStyleCnt="0"/>
      <dgm:spPr/>
    </dgm:pt>
    <dgm:pt modelId="{BCF75A7C-9B3C-4245-961B-54C5EAB85627}" type="pres">
      <dgm:prSet presAssocID="{85550A84-67BA-47A7-9332-2ADE5DE21DA7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60DD5CC9-20B2-4D0C-80D6-D92A2B8471B9}" type="pres">
      <dgm:prSet presAssocID="{85550A84-67BA-47A7-9332-2ADE5DE21DA7}" presName="spaceRect" presStyleCnt="0"/>
      <dgm:spPr/>
    </dgm:pt>
    <dgm:pt modelId="{1B072DA2-98C2-4DD6-A524-225AB7D70F5D}" type="pres">
      <dgm:prSet presAssocID="{85550A84-67BA-47A7-9332-2ADE5DE21DA7}" presName="textRect" presStyleLbl="revTx" presStyleIdx="2" presStyleCnt="6">
        <dgm:presLayoutVars>
          <dgm:chMax val="1"/>
          <dgm:chPref val="1"/>
        </dgm:presLayoutVars>
      </dgm:prSet>
      <dgm:spPr/>
    </dgm:pt>
    <dgm:pt modelId="{25A4CEDE-7F43-4CE6-96ED-89A8F1E8E2D7}" type="pres">
      <dgm:prSet presAssocID="{1ECD9492-6184-4205-9ACA-9F42F4DE4171}" presName="sibTrans" presStyleCnt="0"/>
      <dgm:spPr/>
    </dgm:pt>
    <dgm:pt modelId="{6C48CC01-62D9-47F3-A3DC-CF18520E576C}" type="pres">
      <dgm:prSet presAssocID="{FC0D78F5-292A-45ED-8C38-2AB1F217F982}" presName="compNode" presStyleCnt="0"/>
      <dgm:spPr/>
    </dgm:pt>
    <dgm:pt modelId="{A547B0D1-A218-4BBC-8D04-E9E71F00B10D}" type="pres">
      <dgm:prSet presAssocID="{FC0D78F5-292A-45ED-8C38-2AB1F217F982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E8FC7F04-54E1-4F3F-8F71-958735F1ABA0}" type="pres">
      <dgm:prSet presAssocID="{FC0D78F5-292A-45ED-8C38-2AB1F217F982}" presName="spaceRect" presStyleCnt="0"/>
      <dgm:spPr/>
    </dgm:pt>
    <dgm:pt modelId="{1BF9E6EA-DD5E-43AC-8A6F-68D3DBC68402}" type="pres">
      <dgm:prSet presAssocID="{FC0D78F5-292A-45ED-8C38-2AB1F217F982}" presName="textRect" presStyleLbl="revTx" presStyleIdx="3" presStyleCnt="6">
        <dgm:presLayoutVars>
          <dgm:chMax val="1"/>
          <dgm:chPref val="1"/>
        </dgm:presLayoutVars>
      </dgm:prSet>
      <dgm:spPr/>
    </dgm:pt>
    <dgm:pt modelId="{503D62F1-0B72-4DFE-9EF8-2158BFB85487}" type="pres">
      <dgm:prSet presAssocID="{F62500AB-E775-4A00-8CE5-2800010D982E}" presName="sibTrans" presStyleCnt="0"/>
      <dgm:spPr/>
    </dgm:pt>
    <dgm:pt modelId="{0DBB5F43-FCF3-49CF-ABFF-692BC19EDB52}" type="pres">
      <dgm:prSet presAssocID="{4C02E9E5-FDCB-4CBF-BE38-62E8FC14603C}" presName="compNode" presStyleCnt="0"/>
      <dgm:spPr/>
    </dgm:pt>
    <dgm:pt modelId="{8377423E-E57D-4FB7-B8A8-1DF90D50DE88}" type="pres">
      <dgm:prSet presAssocID="{4C02E9E5-FDCB-4CBF-BE38-62E8FC14603C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4CD0541-A196-4664-A884-8A68A11F69B6}" type="pres">
      <dgm:prSet presAssocID="{4C02E9E5-FDCB-4CBF-BE38-62E8FC14603C}" presName="spaceRect" presStyleCnt="0"/>
      <dgm:spPr/>
    </dgm:pt>
    <dgm:pt modelId="{92150951-2230-41E2-A896-F1BCC47DFF85}" type="pres">
      <dgm:prSet presAssocID="{4C02E9E5-FDCB-4CBF-BE38-62E8FC14603C}" presName="textRect" presStyleLbl="revTx" presStyleIdx="4" presStyleCnt="6">
        <dgm:presLayoutVars>
          <dgm:chMax val="1"/>
          <dgm:chPref val="1"/>
        </dgm:presLayoutVars>
      </dgm:prSet>
      <dgm:spPr/>
    </dgm:pt>
    <dgm:pt modelId="{02ED62D0-F23F-4B53-83B9-1833ED8E1DA4}" type="pres">
      <dgm:prSet presAssocID="{6896C982-4283-4E60-9C74-25C186671932}" presName="sibTrans" presStyleCnt="0"/>
      <dgm:spPr/>
    </dgm:pt>
    <dgm:pt modelId="{79BDCBEB-FE8A-40F7-81F6-CE41B597F45B}" type="pres">
      <dgm:prSet presAssocID="{71DDCA52-D0B4-4FD8-AF97-AB2CF2EAF4EB}" presName="compNode" presStyleCnt="0"/>
      <dgm:spPr/>
    </dgm:pt>
    <dgm:pt modelId="{BF7C92E5-18E2-4312-8AE0-7F17C85DF344}" type="pres">
      <dgm:prSet presAssocID="{71DDCA52-D0B4-4FD8-AF97-AB2CF2EAF4EB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6BF7CD38-2ACF-435C-99F9-0A11CF8EEC5D}" type="pres">
      <dgm:prSet presAssocID="{71DDCA52-D0B4-4FD8-AF97-AB2CF2EAF4EB}" presName="spaceRect" presStyleCnt="0"/>
      <dgm:spPr/>
    </dgm:pt>
    <dgm:pt modelId="{830F86E5-ED5B-4750-A531-A1429CB96E7A}" type="pres">
      <dgm:prSet presAssocID="{71DDCA52-D0B4-4FD8-AF97-AB2CF2EAF4EB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330A4020-6998-4163-AF48-C2853E9036F8}" type="presOf" srcId="{6B20027C-51E8-413C-97A0-41499E99CC96}" destId="{47E595B1-5A2C-459C-93C1-1F08B18FD4D0}" srcOrd="0" destOrd="0" presId="urn:microsoft.com/office/officeart/2018/2/layout/IconLabelList"/>
    <dgm:cxn modelId="{95F1FE30-5C3A-4729-9CD2-EAC41BF9A746}" type="presOf" srcId="{E0B05209-2E63-4CDC-A261-83501F0B7D52}" destId="{52098BC0-76BB-4CE2-8907-B4BC4360E9B4}" srcOrd="0" destOrd="0" presId="urn:microsoft.com/office/officeart/2018/2/layout/IconLabelList"/>
    <dgm:cxn modelId="{4CEA863A-E495-40D5-9380-4BF0BAA734E1}" srcId="{E0B05209-2E63-4CDC-A261-83501F0B7D52}" destId="{FC0D78F5-292A-45ED-8C38-2AB1F217F982}" srcOrd="3" destOrd="0" parTransId="{90DEF606-0FC4-4266-8BB8-15EC1A6EB73E}" sibTransId="{F62500AB-E775-4A00-8CE5-2800010D982E}"/>
    <dgm:cxn modelId="{7A80B148-A087-474F-BEB5-5E0A2D2975CB}" type="presOf" srcId="{2C066D34-DD0D-4E79-8745-394CF39E2BC4}" destId="{C4651C22-CF61-4DE9-9730-DE7A2E9ECDAE}" srcOrd="0" destOrd="0" presId="urn:microsoft.com/office/officeart/2018/2/layout/IconLabelList"/>
    <dgm:cxn modelId="{E5F16160-1071-4A1C-98ED-2059F362F8BD}" type="presOf" srcId="{FC0D78F5-292A-45ED-8C38-2AB1F217F982}" destId="{1BF9E6EA-DD5E-43AC-8A6F-68D3DBC68402}" srcOrd="0" destOrd="0" presId="urn:microsoft.com/office/officeart/2018/2/layout/IconLabelList"/>
    <dgm:cxn modelId="{DF771E6F-F455-4CEA-830F-C2BB51B3F1DA}" type="presOf" srcId="{71DDCA52-D0B4-4FD8-AF97-AB2CF2EAF4EB}" destId="{830F86E5-ED5B-4750-A531-A1429CB96E7A}" srcOrd="0" destOrd="0" presId="urn:microsoft.com/office/officeart/2018/2/layout/IconLabelList"/>
    <dgm:cxn modelId="{5DE46291-F18C-4DE7-BC7D-E21A939982A8}" srcId="{E0B05209-2E63-4CDC-A261-83501F0B7D52}" destId="{71DDCA52-D0B4-4FD8-AF97-AB2CF2EAF4EB}" srcOrd="5" destOrd="0" parTransId="{8638223C-67AD-48EF-8B04-64DEF44B06F1}" sibTransId="{3832A00E-8833-4E4B-8F67-CB16B7F462DB}"/>
    <dgm:cxn modelId="{C83BD592-E666-48CE-B561-9EF073A793A4}" type="presOf" srcId="{4C02E9E5-FDCB-4CBF-BE38-62E8FC14603C}" destId="{92150951-2230-41E2-A896-F1BCC47DFF85}" srcOrd="0" destOrd="0" presId="urn:microsoft.com/office/officeart/2018/2/layout/IconLabelList"/>
    <dgm:cxn modelId="{4CD16FAD-8ED8-44E0-8285-8C257FDB4002}" type="presOf" srcId="{85550A84-67BA-47A7-9332-2ADE5DE21DA7}" destId="{1B072DA2-98C2-4DD6-A524-225AB7D70F5D}" srcOrd="0" destOrd="0" presId="urn:microsoft.com/office/officeart/2018/2/layout/IconLabelList"/>
    <dgm:cxn modelId="{E6F5F4BE-7354-48BC-B996-675B63CE7D2A}" srcId="{E0B05209-2E63-4CDC-A261-83501F0B7D52}" destId="{6B20027C-51E8-413C-97A0-41499E99CC96}" srcOrd="0" destOrd="0" parTransId="{EA38EA8A-8C22-475B-8D1B-93FEEC3BAA3E}" sibTransId="{E75203E0-9272-493A-9609-EBE59BDF1C67}"/>
    <dgm:cxn modelId="{9233AABF-5A24-47EF-BB59-EE096B211E76}" srcId="{E0B05209-2E63-4CDC-A261-83501F0B7D52}" destId="{4C02E9E5-FDCB-4CBF-BE38-62E8FC14603C}" srcOrd="4" destOrd="0" parTransId="{7C787354-8DA8-4A50-A08D-B8A8C95AE604}" sibTransId="{6896C982-4283-4E60-9C74-25C186671932}"/>
    <dgm:cxn modelId="{328B73D1-58DE-460A-B186-6232129DBD11}" srcId="{E0B05209-2E63-4CDC-A261-83501F0B7D52}" destId="{85550A84-67BA-47A7-9332-2ADE5DE21DA7}" srcOrd="2" destOrd="0" parTransId="{17D0D8EA-B249-4C02-B3BD-4B18EFEA5C3F}" sibTransId="{1ECD9492-6184-4205-9ACA-9F42F4DE4171}"/>
    <dgm:cxn modelId="{CD06D5EE-1B53-4321-B1EA-957B2886C98A}" srcId="{E0B05209-2E63-4CDC-A261-83501F0B7D52}" destId="{2C066D34-DD0D-4E79-8745-394CF39E2BC4}" srcOrd="1" destOrd="0" parTransId="{2879C5EB-2C6A-4E62-810D-AF6013A5C290}" sibTransId="{85D34E3F-4A87-43A7-A496-6DDB2189B671}"/>
    <dgm:cxn modelId="{2694940F-FE6C-4339-89FF-ACFB8D776C62}" type="presParOf" srcId="{52098BC0-76BB-4CE2-8907-B4BC4360E9B4}" destId="{F6DFBA7E-EF69-4C45-BF54-96E162524D17}" srcOrd="0" destOrd="0" presId="urn:microsoft.com/office/officeart/2018/2/layout/IconLabelList"/>
    <dgm:cxn modelId="{89B04A64-2139-4D3C-904D-E001D0752CBD}" type="presParOf" srcId="{F6DFBA7E-EF69-4C45-BF54-96E162524D17}" destId="{228E11BD-35BB-4714-A422-5F3AE7910D9D}" srcOrd="0" destOrd="0" presId="urn:microsoft.com/office/officeart/2018/2/layout/IconLabelList"/>
    <dgm:cxn modelId="{8B8F4F8F-B3EE-45B5-8E66-DD1D28046873}" type="presParOf" srcId="{F6DFBA7E-EF69-4C45-BF54-96E162524D17}" destId="{DA3180CF-DEF2-4A89-B9CD-C79FDAC83012}" srcOrd="1" destOrd="0" presId="urn:microsoft.com/office/officeart/2018/2/layout/IconLabelList"/>
    <dgm:cxn modelId="{68A1C76B-DB38-4340-B0E0-6CDA65D008EC}" type="presParOf" srcId="{F6DFBA7E-EF69-4C45-BF54-96E162524D17}" destId="{47E595B1-5A2C-459C-93C1-1F08B18FD4D0}" srcOrd="2" destOrd="0" presId="urn:microsoft.com/office/officeart/2018/2/layout/IconLabelList"/>
    <dgm:cxn modelId="{1156C954-91AE-4F80-93F3-8921EA88FD28}" type="presParOf" srcId="{52098BC0-76BB-4CE2-8907-B4BC4360E9B4}" destId="{C5D80EDA-71BB-4B5C-85DA-53C96D8072F0}" srcOrd="1" destOrd="0" presId="urn:microsoft.com/office/officeart/2018/2/layout/IconLabelList"/>
    <dgm:cxn modelId="{3F51335B-6B29-4D31-8259-0DD6AB7E2BF8}" type="presParOf" srcId="{52098BC0-76BB-4CE2-8907-B4BC4360E9B4}" destId="{5495DA6D-D95B-4B9E-814E-B52FB33FF7C9}" srcOrd="2" destOrd="0" presId="urn:microsoft.com/office/officeart/2018/2/layout/IconLabelList"/>
    <dgm:cxn modelId="{6247B7B7-F4B4-41F1-83F2-B4A7C936A6C1}" type="presParOf" srcId="{5495DA6D-D95B-4B9E-814E-B52FB33FF7C9}" destId="{9616C11B-BF65-4B2D-B17E-F94556881874}" srcOrd="0" destOrd="0" presId="urn:microsoft.com/office/officeart/2018/2/layout/IconLabelList"/>
    <dgm:cxn modelId="{9C4D6038-D493-4EAD-80A5-D74F95A1AB96}" type="presParOf" srcId="{5495DA6D-D95B-4B9E-814E-B52FB33FF7C9}" destId="{3C8DA015-B29F-46B5-B0CD-7B721B265724}" srcOrd="1" destOrd="0" presId="urn:microsoft.com/office/officeart/2018/2/layout/IconLabelList"/>
    <dgm:cxn modelId="{92010044-4BD5-4278-AF09-00EE7C6C27F4}" type="presParOf" srcId="{5495DA6D-D95B-4B9E-814E-B52FB33FF7C9}" destId="{C4651C22-CF61-4DE9-9730-DE7A2E9ECDAE}" srcOrd="2" destOrd="0" presId="urn:microsoft.com/office/officeart/2018/2/layout/IconLabelList"/>
    <dgm:cxn modelId="{7E27A6E9-169A-4908-9303-64636B59830E}" type="presParOf" srcId="{52098BC0-76BB-4CE2-8907-B4BC4360E9B4}" destId="{DAE3BFB8-8202-40BE-85B5-AFFF63074C3F}" srcOrd="3" destOrd="0" presId="urn:microsoft.com/office/officeart/2018/2/layout/IconLabelList"/>
    <dgm:cxn modelId="{2E2532FC-1F77-4363-8F2B-762AF32E3C00}" type="presParOf" srcId="{52098BC0-76BB-4CE2-8907-B4BC4360E9B4}" destId="{5B9A10D5-328F-4972-B8E6-BDCBB799CFDD}" srcOrd="4" destOrd="0" presId="urn:microsoft.com/office/officeart/2018/2/layout/IconLabelList"/>
    <dgm:cxn modelId="{5252D427-D8F2-43DF-B8F4-AE5AE78F1442}" type="presParOf" srcId="{5B9A10D5-328F-4972-B8E6-BDCBB799CFDD}" destId="{BCF75A7C-9B3C-4245-961B-54C5EAB85627}" srcOrd="0" destOrd="0" presId="urn:microsoft.com/office/officeart/2018/2/layout/IconLabelList"/>
    <dgm:cxn modelId="{0A6F295B-5723-4A8F-84F7-4287D73AC101}" type="presParOf" srcId="{5B9A10D5-328F-4972-B8E6-BDCBB799CFDD}" destId="{60DD5CC9-20B2-4D0C-80D6-D92A2B8471B9}" srcOrd="1" destOrd="0" presId="urn:microsoft.com/office/officeart/2018/2/layout/IconLabelList"/>
    <dgm:cxn modelId="{A2EC93B6-A090-4F19-A433-6D3160305747}" type="presParOf" srcId="{5B9A10D5-328F-4972-B8E6-BDCBB799CFDD}" destId="{1B072DA2-98C2-4DD6-A524-225AB7D70F5D}" srcOrd="2" destOrd="0" presId="urn:microsoft.com/office/officeart/2018/2/layout/IconLabelList"/>
    <dgm:cxn modelId="{22DB26C7-6879-44C6-9153-11EC53CA6DCC}" type="presParOf" srcId="{52098BC0-76BB-4CE2-8907-B4BC4360E9B4}" destId="{25A4CEDE-7F43-4CE6-96ED-89A8F1E8E2D7}" srcOrd="5" destOrd="0" presId="urn:microsoft.com/office/officeart/2018/2/layout/IconLabelList"/>
    <dgm:cxn modelId="{07437A6C-F774-4A39-AF5E-6167F8AE3635}" type="presParOf" srcId="{52098BC0-76BB-4CE2-8907-B4BC4360E9B4}" destId="{6C48CC01-62D9-47F3-A3DC-CF18520E576C}" srcOrd="6" destOrd="0" presId="urn:microsoft.com/office/officeart/2018/2/layout/IconLabelList"/>
    <dgm:cxn modelId="{A420185F-21A6-476F-9DCC-CE7588BA9E9D}" type="presParOf" srcId="{6C48CC01-62D9-47F3-A3DC-CF18520E576C}" destId="{A547B0D1-A218-4BBC-8D04-E9E71F00B10D}" srcOrd="0" destOrd="0" presId="urn:microsoft.com/office/officeart/2018/2/layout/IconLabelList"/>
    <dgm:cxn modelId="{B49FF362-2445-440A-9D43-2FA6EEA0C064}" type="presParOf" srcId="{6C48CC01-62D9-47F3-A3DC-CF18520E576C}" destId="{E8FC7F04-54E1-4F3F-8F71-958735F1ABA0}" srcOrd="1" destOrd="0" presId="urn:microsoft.com/office/officeart/2018/2/layout/IconLabelList"/>
    <dgm:cxn modelId="{448D6901-5360-444D-8E25-C9F88407B1CC}" type="presParOf" srcId="{6C48CC01-62D9-47F3-A3DC-CF18520E576C}" destId="{1BF9E6EA-DD5E-43AC-8A6F-68D3DBC68402}" srcOrd="2" destOrd="0" presId="urn:microsoft.com/office/officeart/2018/2/layout/IconLabelList"/>
    <dgm:cxn modelId="{5D429784-9E59-451B-9278-F3245F85E24B}" type="presParOf" srcId="{52098BC0-76BB-4CE2-8907-B4BC4360E9B4}" destId="{503D62F1-0B72-4DFE-9EF8-2158BFB85487}" srcOrd="7" destOrd="0" presId="urn:microsoft.com/office/officeart/2018/2/layout/IconLabelList"/>
    <dgm:cxn modelId="{781A8827-FFBF-465B-8723-C3C518DADF0E}" type="presParOf" srcId="{52098BC0-76BB-4CE2-8907-B4BC4360E9B4}" destId="{0DBB5F43-FCF3-49CF-ABFF-692BC19EDB52}" srcOrd="8" destOrd="0" presId="urn:microsoft.com/office/officeart/2018/2/layout/IconLabelList"/>
    <dgm:cxn modelId="{354E2A3B-AF07-4E1D-B42A-F535F27A03E4}" type="presParOf" srcId="{0DBB5F43-FCF3-49CF-ABFF-692BC19EDB52}" destId="{8377423E-E57D-4FB7-B8A8-1DF90D50DE88}" srcOrd="0" destOrd="0" presId="urn:microsoft.com/office/officeart/2018/2/layout/IconLabelList"/>
    <dgm:cxn modelId="{77726946-9B63-484A-BCA8-8CCECCC88C7A}" type="presParOf" srcId="{0DBB5F43-FCF3-49CF-ABFF-692BC19EDB52}" destId="{74CD0541-A196-4664-A884-8A68A11F69B6}" srcOrd="1" destOrd="0" presId="urn:microsoft.com/office/officeart/2018/2/layout/IconLabelList"/>
    <dgm:cxn modelId="{1BF69BAC-721C-4FBC-853B-993C6F5BB683}" type="presParOf" srcId="{0DBB5F43-FCF3-49CF-ABFF-692BC19EDB52}" destId="{92150951-2230-41E2-A896-F1BCC47DFF85}" srcOrd="2" destOrd="0" presId="urn:microsoft.com/office/officeart/2018/2/layout/IconLabelList"/>
    <dgm:cxn modelId="{477988F2-7291-4E92-B017-07390A7EACFA}" type="presParOf" srcId="{52098BC0-76BB-4CE2-8907-B4BC4360E9B4}" destId="{02ED62D0-F23F-4B53-83B9-1833ED8E1DA4}" srcOrd="9" destOrd="0" presId="urn:microsoft.com/office/officeart/2018/2/layout/IconLabelList"/>
    <dgm:cxn modelId="{EDD1A02F-0DB1-43D0-8F58-75748B5635BA}" type="presParOf" srcId="{52098BC0-76BB-4CE2-8907-B4BC4360E9B4}" destId="{79BDCBEB-FE8A-40F7-81F6-CE41B597F45B}" srcOrd="10" destOrd="0" presId="urn:microsoft.com/office/officeart/2018/2/layout/IconLabelList"/>
    <dgm:cxn modelId="{3F77AAE5-A39A-4C19-8D1A-5E33B75C4C4A}" type="presParOf" srcId="{79BDCBEB-FE8A-40F7-81F6-CE41B597F45B}" destId="{BF7C92E5-18E2-4312-8AE0-7F17C85DF344}" srcOrd="0" destOrd="0" presId="urn:microsoft.com/office/officeart/2018/2/layout/IconLabelList"/>
    <dgm:cxn modelId="{16294D48-2B4A-4ECE-85CA-6F7BC2FAF421}" type="presParOf" srcId="{79BDCBEB-FE8A-40F7-81F6-CE41B597F45B}" destId="{6BF7CD38-2ACF-435C-99F9-0A11CF8EEC5D}" srcOrd="1" destOrd="0" presId="urn:microsoft.com/office/officeart/2018/2/layout/IconLabelList"/>
    <dgm:cxn modelId="{36CD58CC-2E9F-499D-B211-79890BEC30E7}" type="presParOf" srcId="{79BDCBEB-FE8A-40F7-81F6-CE41B597F45B}" destId="{830F86E5-ED5B-4750-A531-A1429CB96E7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8E11BD-35BB-4714-A422-5F3AE7910D9D}">
      <dsp:nvSpPr>
        <dsp:cNvPr id="0" name=""/>
        <dsp:cNvSpPr/>
      </dsp:nvSpPr>
      <dsp:spPr>
        <a:xfrm>
          <a:off x="400111" y="868036"/>
          <a:ext cx="647841" cy="64784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E595B1-5A2C-459C-93C1-1F08B18FD4D0}">
      <dsp:nvSpPr>
        <dsp:cNvPr id="0" name=""/>
        <dsp:cNvSpPr/>
      </dsp:nvSpPr>
      <dsp:spPr>
        <a:xfrm>
          <a:off x="4208" y="1763584"/>
          <a:ext cx="1439648" cy="75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AU" sz="1100" kern="1200"/>
            <a:t>To develop an analytical tool that cater to individuals interested in forex trading, economic research, or financial market education </a:t>
          </a:r>
          <a:endParaRPr lang="en-US" sz="1100" kern="1200"/>
        </a:p>
      </dsp:txBody>
      <dsp:txXfrm>
        <a:off x="4208" y="1763584"/>
        <a:ext cx="1439648" cy="755815"/>
      </dsp:txXfrm>
    </dsp:sp>
    <dsp:sp modelId="{9616C11B-BF65-4B2D-B17E-F94556881874}">
      <dsp:nvSpPr>
        <dsp:cNvPr id="0" name=""/>
        <dsp:cNvSpPr/>
      </dsp:nvSpPr>
      <dsp:spPr>
        <a:xfrm>
          <a:off x="2091698" y="868036"/>
          <a:ext cx="647841" cy="64784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651C22-CF61-4DE9-9730-DE7A2E9ECDAE}">
      <dsp:nvSpPr>
        <dsp:cNvPr id="0" name=""/>
        <dsp:cNvSpPr/>
      </dsp:nvSpPr>
      <dsp:spPr>
        <a:xfrm>
          <a:off x="1695795" y="1763584"/>
          <a:ext cx="1439648" cy="75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b="0" i="0" kern="1200"/>
            <a:t>Financial Crisis Impact Assessment</a:t>
          </a:r>
          <a:endParaRPr lang="en-US" sz="1100" kern="1200"/>
        </a:p>
      </dsp:txBody>
      <dsp:txXfrm>
        <a:off x="1695795" y="1763584"/>
        <a:ext cx="1439648" cy="755815"/>
      </dsp:txXfrm>
    </dsp:sp>
    <dsp:sp modelId="{BCF75A7C-9B3C-4245-961B-54C5EAB85627}">
      <dsp:nvSpPr>
        <dsp:cNvPr id="0" name=""/>
        <dsp:cNvSpPr/>
      </dsp:nvSpPr>
      <dsp:spPr>
        <a:xfrm>
          <a:off x="3783285" y="868036"/>
          <a:ext cx="647841" cy="64784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072DA2-98C2-4DD6-A524-225AB7D70F5D}">
      <dsp:nvSpPr>
        <dsp:cNvPr id="0" name=""/>
        <dsp:cNvSpPr/>
      </dsp:nvSpPr>
      <dsp:spPr>
        <a:xfrm>
          <a:off x="3387382" y="1763584"/>
          <a:ext cx="1439648" cy="75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b="0" i="0" kern="1200"/>
            <a:t>Historical Trend Analysis</a:t>
          </a:r>
          <a:endParaRPr lang="en-US" sz="1100" kern="1200"/>
        </a:p>
      </dsp:txBody>
      <dsp:txXfrm>
        <a:off x="3387382" y="1763584"/>
        <a:ext cx="1439648" cy="755815"/>
      </dsp:txXfrm>
    </dsp:sp>
    <dsp:sp modelId="{A547B0D1-A218-4BBC-8D04-E9E71F00B10D}">
      <dsp:nvSpPr>
        <dsp:cNvPr id="0" name=""/>
        <dsp:cNvSpPr/>
      </dsp:nvSpPr>
      <dsp:spPr>
        <a:xfrm>
          <a:off x="5474872" y="868036"/>
          <a:ext cx="647841" cy="64784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F9E6EA-DD5E-43AC-8A6F-68D3DBC68402}">
      <dsp:nvSpPr>
        <dsp:cNvPr id="0" name=""/>
        <dsp:cNvSpPr/>
      </dsp:nvSpPr>
      <dsp:spPr>
        <a:xfrm>
          <a:off x="5078969" y="1763584"/>
          <a:ext cx="1439648" cy="75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100" b="0" i="0" kern="1200"/>
            <a:t>Real-time Currency Strength Analysis</a:t>
          </a:r>
          <a:endParaRPr lang="en-US" sz="1100" kern="1200"/>
        </a:p>
      </dsp:txBody>
      <dsp:txXfrm>
        <a:off x="5078969" y="1763584"/>
        <a:ext cx="1439648" cy="755815"/>
      </dsp:txXfrm>
    </dsp:sp>
    <dsp:sp modelId="{8377423E-E57D-4FB7-B8A8-1DF90D50DE88}">
      <dsp:nvSpPr>
        <dsp:cNvPr id="0" name=""/>
        <dsp:cNvSpPr/>
      </dsp:nvSpPr>
      <dsp:spPr>
        <a:xfrm>
          <a:off x="7166459" y="868036"/>
          <a:ext cx="647841" cy="64784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150951-2230-41E2-A896-F1BCC47DFF85}">
      <dsp:nvSpPr>
        <dsp:cNvPr id="0" name=""/>
        <dsp:cNvSpPr/>
      </dsp:nvSpPr>
      <dsp:spPr>
        <a:xfrm>
          <a:off x="6770556" y="1763584"/>
          <a:ext cx="1439648" cy="75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AU" sz="1100" kern="1200"/>
            <a:t>Using the Exchange Rate API to get data resources</a:t>
          </a:r>
          <a:endParaRPr lang="en-US" sz="1100" kern="1200"/>
        </a:p>
      </dsp:txBody>
      <dsp:txXfrm>
        <a:off x="6770556" y="1763584"/>
        <a:ext cx="1439648" cy="755815"/>
      </dsp:txXfrm>
    </dsp:sp>
    <dsp:sp modelId="{BF7C92E5-18E2-4312-8AE0-7F17C85DF344}">
      <dsp:nvSpPr>
        <dsp:cNvPr id="0" name=""/>
        <dsp:cNvSpPr/>
      </dsp:nvSpPr>
      <dsp:spPr>
        <a:xfrm>
          <a:off x="8858046" y="868036"/>
          <a:ext cx="647841" cy="64784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0F86E5-ED5B-4750-A531-A1429CB96E7A}">
      <dsp:nvSpPr>
        <dsp:cNvPr id="0" name=""/>
        <dsp:cNvSpPr/>
      </dsp:nvSpPr>
      <dsp:spPr>
        <a:xfrm>
          <a:off x="8462143" y="1763584"/>
          <a:ext cx="1439648" cy="75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AU" sz="1100" kern="1200"/>
            <a:t>https://v6.exchangerate-api.com/v6/api-key</a:t>
          </a:r>
          <a:endParaRPr lang="en-US" sz="1100" kern="1200"/>
        </a:p>
      </dsp:txBody>
      <dsp:txXfrm>
        <a:off x="8462143" y="1763584"/>
        <a:ext cx="1439648" cy="7558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15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16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41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6716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5584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017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1422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355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998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94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21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272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24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188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71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41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2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C1E1FAD-7351-4908-963A-08EA8E4AB7A0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065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urrency Exchange and Transfer Services in Australia: the Banking Approach  - Ceylon Exchange">
            <a:extLst>
              <a:ext uri="{FF2B5EF4-FFF2-40B4-BE49-F238E27FC236}">
                <a16:creationId xmlns:a16="http://schemas.microsoft.com/office/drawing/2014/main" id="{9CD2E025-1F66-4932-5758-20E92231D1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83D8EB2-5B89-6698-01EA-A6B6D4650C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>
            <a:normAutofit/>
          </a:bodyPr>
          <a:lstStyle/>
          <a:p>
            <a:r>
              <a:rPr lang="en-AU" altLang="zh-CN" i="0" dirty="0">
                <a:effectLst/>
                <a:cs typeface="Times New Roman" panose="02020603050405020304" pitchFamily="18" charset="0"/>
              </a:rPr>
              <a:t>PROJECT 1 - Currency Exchange Rate REVIEW</a:t>
            </a:r>
            <a:endParaRPr kumimoji="1"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9CCBEB6-CF41-9260-ED4F-931D59119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>
            <a:normAutofit/>
          </a:bodyPr>
          <a:lstStyle/>
          <a:p>
            <a:r>
              <a:rPr kumimoji="1" lang="en-AU" altLang="zh-CN" b="1" dirty="0">
                <a:latin typeface="+mj-lt"/>
                <a:cs typeface="Times New Roman" panose="02020603050405020304" pitchFamily="18" charset="0"/>
              </a:rPr>
              <a:t>Steph Adey</a:t>
            </a:r>
          </a:p>
          <a:p>
            <a:r>
              <a:rPr kumimoji="1" lang="en-AU" altLang="zh-CN" b="1" dirty="0">
                <a:latin typeface="+mj-lt"/>
                <a:cs typeface="Times New Roman" panose="02020603050405020304" pitchFamily="18" charset="0"/>
              </a:rPr>
              <a:t>Oliver James Uy</a:t>
            </a:r>
          </a:p>
          <a:p>
            <a:r>
              <a:rPr kumimoji="1" lang="en-AU" altLang="zh-CN" b="1" dirty="0">
                <a:latin typeface="+mj-lt"/>
                <a:cs typeface="Times New Roman" panose="02020603050405020304" pitchFamily="18" charset="0"/>
              </a:rPr>
              <a:t>Kai Huang</a:t>
            </a:r>
            <a:endParaRPr kumimoji="1" lang="zh-CN" altLang="en-US" b="1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230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1DB9E1-3909-6B3B-C931-E65F34E45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609600"/>
            <a:ext cx="6038768" cy="1905000"/>
          </a:xfrm>
        </p:spPr>
        <p:txBody>
          <a:bodyPr>
            <a:normAutofit/>
          </a:bodyPr>
          <a:lstStyle/>
          <a:p>
            <a:r>
              <a:rPr lang="en-AU" altLang="zh-CN" i="0" dirty="0">
                <a:effectLst/>
                <a:cs typeface="Times New Roman" panose="02020603050405020304" pitchFamily="18" charset="0"/>
              </a:rPr>
              <a:t>Real-time Currency Strength Analysis</a:t>
            </a:r>
            <a:endParaRPr kumimoji="1" lang="zh-CN" altLang="en-US" dirty="0">
              <a:cs typeface="Times New Roman" panose="02020603050405020304" pitchFamily="18" charset="0"/>
            </a:endParaRPr>
          </a:p>
        </p:txBody>
      </p:sp>
      <p:sp>
        <p:nvSpPr>
          <p:cNvPr id="10265" name="Content Placeholder 10264">
            <a:extLst>
              <a:ext uri="{FF2B5EF4-FFF2-40B4-BE49-F238E27FC236}">
                <a16:creationId xmlns:a16="http://schemas.microsoft.com/office/drawing/2014/main" id="{1F886E5E-755B-D17D-920A-BB0206A9D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4" y="2666999"/>
            <a:ext cx="5920867" cy="3373879"/>
          </a:xfrm>
        </p:spPr>
        <p:txBody>
          <a:bodyPr>
            <a:normAutofit/>
          </a:bodyPr>
          <a:lstStyle/>
          <a:p>
            <a:r>
              <a:rPr lang="en-US" dirty="0">
                <a:cs typeface="Times New Roman" panose="02020603050405020304" pitchFamily="18" charset="0"/>
              </a:rPr>
              <a:t>The currency which has higher interest rate, such as USD, EUR, is stronger than AUD.</a:t>
            </a:r>
          </a:p>
          <a:p>
            <a:endParaRPr lang="en-US" dirty="0">
              <a:cs typeface="Times New Roman" panose="02020603050405020304" pitchFamily="18" charset="0"/>
            </a:endParaRPr>
          </a:p>
          <a:p>
            <a:r>
              <a:rPr lang="en-US" dirty="0">
                <a:cs typeface="Times New Roman" panose="02020603050405020304" pitchFamily="18" charset="0"/>
              </a:rPr>
              <a:t>The currency which has lower interest rate, such as CNY, is weaker than AUD.</a:t>
            </a:r>
          </a:p>
        </p:txBody>
      </p:sp>
      <p:sp>
        <p:nvSpPr>
          <p:cNvPr id="10270" name="Rectangle 10269">
            <a:extLst>
              <a:ext uri="{FF2B5EF4-FFF2-40B4-BE49-F238E27FC236}">
                <a16:creationId xmlns:a16="http://schemas.microsoft.com/office/drawing/2014/main" id="{C2CAC0E2-A334-4A65-B7FA-9BDDAD042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0"/>
            <a:ext cx="465734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B16447C5-A8CD-B83A-9D31-BC2D26315E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7" r="-2" b="-2"/>
          <a:stretch/>
        </p:blipFill>
        <p:spPr bwMode="auto">
          <a:xfrm>
            <a:off x="8068002" y="484633"/>
            <a:ext cx="3435203" cy="2784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内容占位符 5" descr="图表, 条形图&#10;&#10;描述已自动生成">
            <a:extLst>
              <a:ext uri="{FF2B5EF4-FFF2-40B4-BE49-F238E27FC236}">
                <a16:creationId xmlns:a16="http://schemas.microsoft.com/office/drawing/2014/main" id="{2924F6B3-174B-8EF8-827A-996F5560F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8943" y="3589020"/>
            <a:ext cx="3453321" cy="2451858"/>
          </a:xfrm>
          <a:prstGeom prst="rect">
            <a:avLst/>
          </a:prstGeom>
        </p:spPr>
      </p:pic>
      <p:sp>
        <p:nvSpPr>
          <p:cNvPr id="4" name="AutoShape 4">
            <a:extLst>
              <a:ext uri="{FF2B5EF4-FFF2-40B4-BE49-F238E27FC236}">
                <a16:creationId xmlns:a16="http://schemas.microsoft.com/office/drawing/2014/main" id="{7E3FC72B-1A7E-ACBA-7B54-0D462133411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3480623" cy="3480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775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Thank you placard concept illustration">
            <a:extLst>
              <a:ext uri="{FF2B5EF4-FFF2-40B4-BE49-F238E27FC236}">
                <a16:creationId xmlns:a16="http://schemas.microsoft.com/office/drawing/2014/main" id="{E486A505-E0FD-7552-D3CC-DC664752B6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30" b="6775"/>
          <a:stretch/>
        </p:blipFill>
        <p:spPr bwMode="auto">
          <a:xfrm>
            <a:off x="1180739" y="720348"/>
            <a:ext cx="9884439" cy="5218777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5261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AE4408-1007-249C-CC3D-B3649012F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r>
              <a:rPr kumimoji="1" lang="en-AU" altLang="zh-CN" dirty="0">
                <a:cs typeface="Times New Roman" panose="02020603050405020304" pitchFamily="18" charset="0"/>
              </a:rPr>
              <a:t>Introduction</a:t>
            </a:r>
            <a:endParaRPr kumimoji="1" lang="zh-CN" altLang="en-US" dirty="0">
              <a:cs typeface="Times New Roman" panose="02020603050405020304" pitchFamily="18" charset="0"/>
            </a:endParaRPr>
          </a:p>
        </p:txBody>
      </p:sp>
      <p:graphicFrame>
        <p:nvGraphicFramePr>
          <p:cNvPr id="16" name="内容占位符 2">
            <a:extLst>
              <a:ext uri="{FF2B5EF4-FFF2-40B4-BE49-F238E27FC236}">
                <a16:creationId xmlns:a16="http://schemas.microsoft.com/office/drawing/2014/main" id="{7ACB7504-8B13-3460-F15A-35268C0412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3234301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82227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2C154E-F65F-3B59-F467-94DB471B3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AU" altLang="zh-CN" sz="2800" b="1" i="0" u="none" strike="noStrike">
                <a:effectLst/>
                <a:cs typeface="Times New Roman" panose="02020603050405020304" pitchFamily="18" charset="0"/>
              </a:rPr>
              <a:t>Exchange Rate Changes in 2008</a:t>
            </a:r>
            <a:endParaRPr kumimoji="1" lang="zh-CN" altLang="en-US" sz="2800"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F16423-CF12-DCEB-B799-3AF96A0BA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AU" altLang="zh-CN" b="0" i="0" u="none" strike="noStrike">
                <a:effectLst/>
                <a:cs typeface="Times New Roman" panose="02020603050405020304" pitchFamily="18" charset="0"/>
              </a:rPr>
              <a:t>There were 8 currencies with a positive percentage change and 14 currencies with a negative percentage change when AUD was the base currency.</a:t>
            </a:r>
            <a:endParaRPr kumimoji="1" lang="en-AU" altLang="zh-CN" b="1" i="0" u="none" strike="noStrike">
              <a:effectLst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kumimoji="1" lang="en-AU" altLang="zh-CN" b="1">
              <a:cs typeface="Times New Roman" panose="02020603050405020304" pitchFamily="18" charset="0"/>
            </a:endParaRPr>
          </a:p>
          <a:p>
            <a:pPr lvl="1"/>
            <a:endParaRPr kumimoji="1" lang="en-AU" altLang="zh-CN" b="1" i="0" u="none" strike="noStrike">
              <a:effectLst/>
            </a:endParaRPr>
          </a:p>
          <a:p>
            <a:pPr lvl="1"/>
            <a:endParaRPr lang="en-AU" altLang="zh-CN" b="0" i="0" u="none" strike="noStrike" dirty="0">
              <a:effectLst/>
            </a:endParaRPr>
          </a:p>
        </p:txBody>
      </p:sp>
      <p:pic>
        <p:nvPicPr>
          <p:cNvPr id="3074" name="Picture 2" descr="A blue and orange pie chart&#10;&#10;Description automatically generated">
            <a:extLst>
              <a:ext uri="{FF2B5EF4-FFF2-40B4-BE49-F238E27FC236}">
                <a16:creationId xmlns:a16="http://schemas.microsoft.com/office/drawing/2014/main" id="{877BA743-C91D-6283-28C7-B6B626A74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93744" y="645106"/>
            <a:ext cx="4991133" cy="5247747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8707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Rectangle 4102">
            <a:extLst>
              <a:ext uri="{FF2B5EF4-FFF2-40B4-BE49-F238E27FC236}">
                <a16:creationId xmlns:a16="http://schemas.microsoft.com/office/drawing/2014/main" id="{0EF8982E-02F0-4D24-85CB-98DEBCC32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D362AA9-A542-4D91-09E1-3D496D56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pPr algn="ctr"/>
            <a:r>
              <a:rPr lang="en-AU" altLang="zh-CN" sz="2800" b="1" i="0" u="none" strike="noStrike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/>
                <a:cs typeface="Times New Roman" panose="02020603050405020304" pitchFamily="18" charset="0"/>
              </a:rPr>
              <a:t>Top Performer and Worst Performer</a:t>
            </a:r>
            <a:endParaRPr kumimoji="1" lang="zh-CN" altLang="en-US" sz="2800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5580000" scaled="0"/>
                <a:tileRect/>
              </a:gradFill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72D81A-8C18-9476-B2E0-BD1A9D046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 marL="7429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AU" altLang="zh-CN" sz="1700" b="0" i="0" u="none" strike="noStrike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effectLst/>
                <a:cs typeface="Times New Roman" panose="02020603050405020304" pitchFamily="18" charset="0"/>
              </a:rPr>
              <a:t>The AUD-GBP currency pair was the top performer indicating strength in the AUD against this currency during this period.</a:t>
            </a:r>
          </a:p>
          <a:p>
            <a:pPr marL="7429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AU" altLang="zh-CN" sz="1700" b="0" i="0" u="none" strike="noStrike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effectLst/>
                <a:cs typeface="Times New Roman" panose="02020603050405020304" pitchFamily="18" charset="0"/>
              </a:rPr>
              <a:t>The AUD-JPY currency pair was the worst performer indicating weakness in the AUD against this currency during this period.</a:t>
            </a:r>
          </a:p>
          <a:p>
            <a:pPr>
              <a:buClr>
                <a:schemeClr val="bg1"/>
              </a:buClr>
            </a:pPr>
            <a:endParaRPr kumimoji="1" lang="zh-CN" altLang="en-US" sz="1700" dirty="0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5580000" scaled="0"/>
                <a:tileRect/>
              </a:gradFill>
            </a:endParaRPr>
          </a:p>
        </p:txBody>
      </p:sp>
      <p:sp>
        <p:nvSpPr>
          <p:cNvPr id="4105" name="Rounded Rectangle 7">
            <a:extLst>
              <a:ext uri="{FF2B5EF4-FFF2-40B4-BE49-F238E27FC236}">
                <a16:creationId xmlns:a16="http://schemas.microsoft.com/office/drawing/2014/main" id="{2CB72970-2D5B-4516-9F76-B1220A77B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0994" y="620720"/>
            <a:ext cx="6929447" cy="5272133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8544F33-0CCA-21C9-534D-A70BF08E2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28626" y="1142734"/>
            <a:ext cx="5934182" cy="4228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43261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966E25-6A9A-E06C-9A15-A887F8257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AU" altLang="zh-CN" sz="2800" b="1" i="0" u="none" strike="noStrike">
                <a:effectLst/>
                <a:cs typeface="Times New Roman" panose="02020603050405020304" pitchFamily="18" charset="0"/>
              </a:rPr>
              <a:t>Major Currencies in the Worst Performers</a:t>
            </a:r>
            <a:endParaRPr kumimoji="1" lang="zh-CN" altLang="en-US" sz="2800"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73DD32-AC8F-CAB6-5769-7EA49B9D2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 marL="7429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AU" altLang="zh-CN" b="0" i="0" u="none" strike="noStrike">
                <a:effectLst/>
                <a:cs typeface="Times New Roman" panose="02020603050405020304" pitchFamily="18" charset="0"/>
              </a:rPr>
              <a:t>JPY, CHF and USD were the Major currencies in the top 5 worst performers, indicating challenges against 3 major currencies during 2008 period.</a:t>
            </a:r>
          </a:p>
          <a:p>
            <a:pPr>
              <a:buClr>
                <a:schemeClr val="bg1"/>
              </a:buClr>
            </a:pPr>
            <a:endParaRPr kumimoji="1" lang="zh-CN" altLang="en-US" sz="1800"/>
          </a:p>
        </p:txBody>
      </p:sp>
      <p:pic>
        <p:nvPicPr>
          <p:cNvPr id="8" name="Picture 7" descr="A screenshot of a graph&#10;&#10;Description automatically generated">
            <a:extLst>
              <a:ext uri="{FF2B5EF4-FFF2-40B4-BE49-F238E27FC236}">
                <a16:creationId xmlns:a16="http://schemas.microsoft.com/office/drawing/2014/main" id="{0F4625C7-2C8D-EB08-EDFE-F0E1288DC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94" y="848159"/>
            <a:ext cx="6916633" cy="48416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798B0B08-CB0B-53CA-B80A-C5EF163FCE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4F5DC863-4B49-7D5B-5FA8-21844922FE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2884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Rectangle 6150">
            <a:extLst>
              <a:ext uri="{FF2B5EF4-FFF2-40B4-BE49-F238E27FC236}">
                <a16:creationId xmlns:a16="http://schemas.microsoft.com/office/drawing/2014/main" id="{0EF8982E-02F0-4D24-85CB-98DEBCC32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74B5224-6928-5699-811C-BCF19FA09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2800" b="1" u="none" strike="noStrike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</a:rPr>
              <a:t>Performance of the Australian Dollar in 2023</a:t>
            </a:r>
            <a:endParaRPr kumimoji="1" lang="en-US" altLang="zh-CN" sz="2800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5580000" scaled="0"/>
                <a:tileRect/>
              </a:gra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177D88B-1B94-B730-9978-745C7F3605D4}"/>
              </a:ext>
            </a:extLst>
          </p:cNvPr>
          <p:cNvSpPr txBox="1"/>
          <p:nvPr/>
        </p:nvSpPr>
        <p:spPr>
          <a:xfrm>
            <a:off x="643192" y="2666999"/>
            <a:ext cx="3643674" cy="32162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altLang="zh-CN" cap="small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By September 2023, AUD had reached a low point of 63.58 US cents, marking its lowest level in ten months, following a gradual decline in the preceding months</a:t>
            </a:r>
            <a:endParaRPr lang="en-US" altLang="zh-CN" b="0" i="0" u="none" strike="noStrike" cap="small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6153" name="Rounded Rectangle 7">
            <a:extLst>
              <a:ext uri="{FF2B5EF4-FFF2-40B4-BE49-F238E27FC236}">
                <a16:creationId xmlns:a16="http://schemas.microsoft.com/office/drawing/2014/main" id="{2CB72970-2D5B-4516-9F76-B1220A77B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0994" y="620720"/>
            <a:ext cx="6929447" cy="5272133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C3958678-BED9-DF64-4FBA-8548FE60724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28626" y="1788076"/>
            <a:ext cx="5934182" cy="2937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2211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Rectangle 7174">
            <a:extLst>
              <a:ext uri="{FF2B5EF4-FFF2-40B4-BE49-F238E27FC236}">
                <a16:creationId xmlns:a16="http://schemas.microsoft.com/office/drawing/2014/main" id="{0EF8982E-02F0-4D24-85CB-98DEBCC32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095807B-D4B5-C62F-2441-2691B20A6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pPr algn="ctr"/>
            <a:r>
              <a:rPr lang="en-AU" altLang="zh-CN" sz="2800" b="1" i="0" u="none" strike="noStrike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/>
                <a:cs typeface="Times New Roman" panose="02020603050405020304" pitchFamily="18" charset="0"/>
              </a:rPr>
              <a:t>Performance of the Australian Dollar in 2023</a:t>
            </a:r>
            <a:endParaRPr kumimoji="1" lang="zh-CN" altLang="en-US" sz="2800" dirty="0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5580000" scaled="0"/>
                <a:tileRect/>
              </a:gradFill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7F013D-A716-173B-163D-9DF054C7A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>
              <a:buClr>
                <a:schemeClr val="bg1"/>
              </a:buClr>
            </a:pPr>
            <a:r>
              <a:rPr kumimoji="1" lang="en-AU" altLang="zh-CN" sz="18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The Australian dollar’s value is determined by the interplay of supply and demand in the foreign exchange market</a:t>
            </a:r>
            <a:r>
              <a:rPr kumimoji="1" lang="en-AU" altLang="zh-CN" sz="18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</a:rPr>
              <a:t>.</a:t>
            </a:r>
            <a:endParaRPr kumimoji="1" lang="zh-CN" altLang="en-US" sz="1800" dirty="0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5580000" scaled="0"/>
                <a:tileRect/>
              </a:gradFill>
            </a:endParaRPr>
          </a:p>
        </p:txBody>
      </p:sp>
      <p:sp>
        <p:nvSpPr>
          <p:cNvPr id="7177" name="Rounded Rectangle 7">
            <a:extLst>
              <a:ext uri="{FF2B5EF4-FFF2-40B4-BE49-F238E27FC236}">
                <a16:creationId xmlns:a16="http://schemas.microsoft.com/office/drawing/2014/main" id="{2CB72970-2D5B-4516-9F76-B1220A77B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0994" y="620720"/>
            <a:ext cx="6929447" cy="5272133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735E39EC-6461-9C6D-6157-4E0592067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39259" y="1713053"/>
            <a:ext cx="6560926" cy="3264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0456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EF8982E-02F0-4D24-85CB-98DEBCC32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7B46F3D-8629-A0D9-9E73-08DE25D78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pPr algn="ctr"/>
            <a:r>
              <a:rPr lang="en-AU" altLang="zh-CN" sz="2800" b="1" i="0" u="none" strike="noStrike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/>
                <a:cs typeface="Times New Roman" panose="02020603050405020304" pitchFamily="18" charset="0"/>
              </a:rPr>
              <a:t>Performance of the Australian Dollar in 2023</a:t>
            </a:r>
            <a:endParaRPr kumimoji="1" lang="zh-CN" altLang="en-US" sz="2800" dirty="0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5580000" scaled="0"/>
                <a:tileRect/>
              </a:gradFill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BDA85E-DF04-2A5D-7956-617E64626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r>
              <a:rPr lang="en-AU" altLang="zh-CN" sz="1800" b="0" i="0" u="none" strike="noStrike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effectLst/>
                <a:cs typeface="Times New Roman" panose="02020603050405020304" pitchFamily="18" charset="0"/>
              </a:rPr>
              <a:t>The AUD has displayed a consistent decline, with sporadic upticks, over the course of the past year.</a:t>
            </a:r>
          </a:p>
          <a:p>
            <a:r>
              <a:rPr kumimoji="1" lang="en-AU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Interest</a:t>
            </a:r>
            <a:r>
              <a:rPr kumimoji="1" lang="en-US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 </a:t>
            </a:r>
            <a:r>
              <a:rPr kumimoji="1" lang="en-AU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rates</a:t>
            </a:r>
            <a:r>
              <a:rPr kumimoji="1" lang="en-US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 </a:t>
            </a:r>
            <a:r>
              <a:rPr kumimoji="1" lang="en-AU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and</a:t>
            </a:r>
            <a:r>
              <a:rPr kumimoji="1" lang="en-US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 </a:t>
            </a:r>
            <a:r>
              <a:rPr kumimoji="1" lang="en-AU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inflation</a:t>
            </a:r>
            <a:r>
              <a:rPr kumimoji="1" lang="en-US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 </a:t>
            </a:r>
            <a:r>
              <a:rPr kumimoji="1" lang="en-AU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figures</a:t>
            </a:r>
            <a:r>
              <a:rPr kumimoji="1" lang="en-US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 </a:t>
            </a:r>
            <a:r>
              <a:rPr kumimoji="1" lang="en-AU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play</a:t>
            </a:r>
            <a:r>
              <a:rPr kumimoji="1" lang="en-US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 </a:t>
            </a:r>
            <a:r>
              <a:rPr kumimoji="1" lang="en-AU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a</a:t>
            </a:r>
            <a:r>
              <a:rPr kumimoji="1" lang="en-US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 </a:t>
            </a:r>
            <a:r>
              <a:rPr kumimoji="1" lang="en-AU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pivotal</a:t>
            </a:r>
            <a:r>
              <a:rPr kumimoji="1" lang="en-US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 </a:t>
            </a:r>
            <a:r>
              <a:rPr kumimoji="1" lang="en-AU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role</a:t>
            </a:r>
            <a:r>
              <a:rPr kumimoji="1" lang="en-US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 </a:t>
            </a:r>
            <a:r>
              <a:rPr kumimoji="1" lang="en-AU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in</a:t>
            </a:r>
            <a:r>
              <a:rPr kumimoji="1" lang="en-US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cs typeface="Times New Roman" panose="02020603050405020304" pitchFamily="18" charset="0"/>
              </a:rPr>
              <a:t> shaping the AUD’s performance</a:t>
            </a:r>
            <a:r>
              <a:rPr kumimoji="1" lang="en-US" altLang="zh-CN" sz="18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</a:rPr>
              <a:t>.</a:t>
            </a:r>
            <a:endParaRPr kumimoji="1" lang="en-AU" altLang="zh-CN" sz="1800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5580000" scaled="0"/>
                <a:tileRect/>
              </a:gradFill>
            </a:endParaRPr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2CB72970-2D5B-4516-9F76-B1220A77B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0994" y="620720"/>
            <a:ext cx="6929447" cy="5272133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0DFFB687-5C7F-D5E3-810A-291369441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0677" y="1631625"/>
            <a:ext cx="6714184" cy="3289949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5827A06A-CDA1-4395-9CC1-9E58127CAD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CDFF8A8A-F806-EF70-0590-23D3F4910BE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93950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3" name="Rectangle 9222">
            <a:extLst>
              <a:ext uri="{FF2B5EF4-FFF2-40B4-BE49-F238E27FC236}">
                <a16:creationId xmlns:a16="http://schemas.microsoft.com/office/drawing/2014/main" id="{0EF8982E-02F0-4D24-85CB-98DEBCC32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941B5E5-5008-D61C-E32B-49DAB18CE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28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</a:rPr>
              <a:t>Real-time Currency Strength Analysis</a:t>
            </a:r>
            <a:endParaRPr kumimoji="1" lang="en-US" altLang="zh-CN" sz="2800" dirty="0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5580000" scaled="0"/>
                <a:tileRect/>
              </a:gra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9267F36-D310-F9D4-22FC-C790688BC71F}"/>
              </a:ext>
            </a:extLst>
          </p:cNvPr>
          <p:cNvSpPr txBox="1"/>
          <p:nvPr/>
        </p:nvSpPr>
        <p:spPr>
          <a:xfrm>
            <a:off x="643192" y="2666999"/>
            <a:ext cx="3643674" cy="32162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71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altLang="zh-CN" b="0" i="0" u="none" strike="noStrike" cap="small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There are 22 countries with currencies stronger than AUD and 137 countries with currencies weaker than AUD.</a:t>
            </a:r>
          </a:p>
          <a:p>
            <a:pPr marL="571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altLang="zh-CN" b="0" i="0" u="none" strike="noStrike" cap="small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marL="571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altLang="zh-CN" b="0" i="0" u="none" strike="noStrike" cap="small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7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AUD is stronger than 85% of the world's currencies.</a:t>
            </a:r>
            <a:endParaRPr kumimoji="1" lang="en-US" altLang="zh-CN" cap="small"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sp>
        <p:nvSpPr>
          <p:cNvPr id="9225" name="Rounded Rectangle 7">
            <a:extLst>
              <a:ext uri="{FF2B5EF4-FFF2-40B4-BE49-F238E27FC236}">
                <a16:creationId xmlns:a16="http://schemas.microsoft.com/office/drawing/2014/main" id="{2CB72970-2D5B-4516-9F76-B1220A77B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0994" y="620720"/>
            <a:ext cx="6929447" cy="5272133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Content Placeholder 5" descr="A graph with red and green bars&#10;&#10;Description automatically generated">
            <a:extLst>
              <a:ext uri="{FF2B5EF4-FFF2-40B4-BE49-F238E27FC236}">
                <a16:creationId xmlns:a16="http://schemas.microsoft.com/office/drawing/2014/main" id="{D1532989-2063-5999-15A1-EA9128E062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0058" y="965147"/>
            <a:ext cx="6337023" cy="4759342"/>
          </a:xfrm>
        </p:spPr>
      </p:pic>
    </p:spTree>
    <p:extLst>
      <p:ext uri="{BB962C8B-B14F-4D97-AF65-F5344CB8AC3E}">
        <p14:creationId xmlns:p14="http://schemas.microsoft.com/office/powerpoint/2010/main" val="18615815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{7A720533-6130-3947-A781-8094FCE5DD4B}tf10001063</Template>
  <TotalTime>5651</TotalTime>
  <Words>352</Words>
  <Application>Microsoft Macintosh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Times New Roman</vt:lpstr>
      <vt:lpstr>Mesh</vt:lpstr>
      <vt:lpstr>PROJECT 1 - Currency Exchange Rate REVIEW</vt:lpstr>
      <vt:lpstr>Introduction</vt:lpstr>
      <vt:lpstr>Exchange Rate Changes in 2008</vt:lpstr>
      <vt:lpstr>Top Performer and Worst Performer</vt:lpstr>
      <vt:lpstr>Major Currencies in the Worst Performers</vt:lpstr>
      <vt:lpstr>Performance of the Australian Dollar in 2023</vt:lpstr>
      <vt:lpstr>Performance of the Australian Dollar in 2023</vt:lpstr>
      <vt:lpstr>Performance of the Australian Dollar in 2023</vt:lpstr>
      <vt:lpstr>Real-time Currency Strength Analysis</vt:lpstr>
      <vt:lpstr>Real-time Currency Strength Analysis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Currency Exchange Rate Dashboard Project</dc:title>
  <dc:creator>Kai Huang (Student)</dc:creator>
  <cp:lastModifiedBy>Steph Adey</cp:lastModifiedBy>
  <cp:revision>5</cp:revision>
  <dcterms:created xsi:type="dcterms:W3CDTF">2024-02-08T07:56:56Z</dcterms:created>
  <dcterms:modified xsi:type="dcterms:W3CDTF">2024-02-12T07:51:58Z</dcterms:modified>
</cp:coreProperties>
</file>

<file path=docProps/thumbnail.jpeg>
</file>